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7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2" r:id="rId15"/>
    <p:sldId id="274" r:id="rId16"/>
    <p:sldId id="270" r:id="rId17"/>
    <p:sldId id="275" r:id="rId18"/>
    <p:sldId id="276" r:id="rId19"/>
    <p:sldId id="277" r:id="rId20"/>
    <p:sldId id="278" r:id="rId2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141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eg>
</file>

<file path=ppt/media/image12.jpe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/>
          <p:cNvGrpSpPr/>
          <p:nvPr/>
        </p:nvGrpSpPr>
        <p:grpSpPr>
          <a:xfrm>
            <a:off x="0" y="-30477"/>
            <a:ext cx="9067800" cy="6889273"/>
            <a:chOff x="0" y="-30477"/>
            <a:chExt cx="9067800" cy="6889273"/>
          </a:xfrm>
        </p:grpSpPr>
        <p:cxnSp>
          <p:nvCxnSpPr>
            <p:cNvPr id="110" name="Straight Connector 109"/>
            <p:cNvCxnSpPr/>
            <p:nvPr/>
          </p:nvCxnSpPr>
          <p:spPr>
            <a:xfrm rot="16200000" flipH="1">
              <a:off x="-1447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rot="16200000" flipH="1">
              <a:off x="-1638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rot="5400000">
              <a:off x="-1485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rot="5400000">
              <a:off x="-32385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rot="16200000" flipH="1">
              <a:off x="-33147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rot="16200000" flipH="1">
              <a:off x="-1371600" y="2971800"/>
              <a:ext cx="6858000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 rot="16200000" flipH="1">
              <a:off x="-2819400" y="3200400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5400000">
              <a:off x="-2705099" y="3238500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 flipH="1">
              <a:off x="-21336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 flipH="1">
              <a:off x="-31242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 flipH="1">
              <a:off x="-1828799" y="3352799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rot="16200000" flipH="1">
              <a:off x="-28194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rot="16200000" flipH="1">
              <a:off x="-2438400" y="3124200"/>
              <a:ext cx="6858000" cy="609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rot="5400000">
              <a:off x="-173164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rot="5400000">
              <a:off x="-1142048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rot="5400000">
              <a:off x="-9144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rot="5400000">
              <a:off x="-185547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rot="16200000" flipH="1">
              <a:off x="-26431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rot="16200000" flipH="1">
              <a:off x="-1954530" y="3326130"/>
              <a:ext cx="6858000" cy="20574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rot="16200000" flipH="1">
              <a:off x="-2362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rot="16200000" flipH="1">
              <a:off x="-21336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rot="16200000" flipH="1">
              <a:off x="1066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 flipH="1">
              <a:off x="876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5400000">
              <a:off x="1028700" y="3238500"/>
              <a:ext cx="6858000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5400000">
              <a:off x="-7239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 flipH="1">
              <a:off x="-8001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rot="5400000">
              <a:off x="-152400" y="3429000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 rot="16200000" flipH="1">
              <a:off x="-304800" y="3200400"/>
              <a:ext cx="6858000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/>
          </p:nvCxnSpPr>
          <p:spPr>
            <a:xfrm rot="5400000">
              <a:off x="-190499" y="3238500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/>
          </p:nvCxnSpPr>
          <p:spPr>
            <a:xfrm rot="16200000" flipH="1">
              <a:off x="3810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/>
          </p:nvCxnSpPr>
          <p:spPr>
            <a:xfrm rot="16200000" flipH="1">
              <a:off x="-6096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/>
          </p:nvCxnSpPr>
          <p:spPr>
            <a:xfrm rot="16200000" flipH="1">
              <a:off x="685801" y="3352799"/>
              <a:ext cx="6858000" cy="152401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/>
          </p:nvCxnSpPr>
          <p:spPr>
            <a:xfrm rot="16200000" flipH="1">
              <a:off x="-304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 rot="5400000">
              <a:off x="-10287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/>
          </p:nvCxnSpPr>
          <p:spPr>
            <a:xfrm rot="5400000">
              <a:off x="78295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/>
          </p:nvCxnSpPr>
          <p:spPr>
            <a:xfrm rot="5400000">
              <a:off x="1372552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/>
          </p:nvCxnSpPr>
          <p:spPr>
            <a:xfrm rot="5400000">
              <a:off x="1600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/>
          </p:nvCxnSpPr>
          <p:spPr>
            <a:xfrm rot="5400000">
              <a:off x="65913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/>
          </p:nvCxnSpPr>
          <p:spPr>
            <a:xfrm rot="16200000" flipH="1">
              <a:off x="-1285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/>
          </p:nvCxnSpPr>
          <p:spPr>
            <a:xfrm rot="16200000" flipH="1">
              <a:off x="560070" y="3326130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/>
          </p:nvCxnSpPr>
          <p:spPr>
            <a:xfrm rot="16200000" flipH="1">
              <a:off x="1524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/>
          </p:nvCxnSpPr>
          <p:spPr>
            <a:xfrm rot="16200000" flipH="1">
              <a:off x="3810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 rot="16200000" flipH="1">
              <a:off x="2743200" y="3352801"/>
              <a:ext cx="6858000" cy="1524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 rot="16200000" flipH="1">
              <a:off x="2095501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 rot="5400000">
              <a:off x="2705100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/>
          </p:nvCxnSpPr>
          <p:spPr>
            <a:xfrm rot="5400000">
              <a:off x="1828801" y="3276600"/>
              <a:ext cx="6857999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/>
          </p:nvCxnSpPr>
          <p:spPr>
            <a:xfrm rot="16200000" flipH="1">
              <a:off x="1066800" y="3200402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/>
          </p:nvCxnSpPr>
          <p:spPr>
            <a:xfrm rot="16200000" flipH="1">
              <a:off x="2362201" y="3352800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/>
          </p:nvCxnSpPr>
          <p:spPr>
            <a:xfrm rot="5400000">
              <a:off x="2646045" y="2722246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/>
          </p:nvCxnSpPr>
          <p:spPr>
            <a:xfrm rot="5400000">
              <a:off x="3048952" y="3277553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/>
          </p:nvCxnSpPr>
          <p:spPr>
            <a:xfrm rot="5400000">
              <a:off x="2895600" y="3276601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/>
          </p:nvCxnSpPr>
          <p:spPr>
            <a:xfrm rot="5400000">
              <a:off x="2388870" y="3227071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/>
          </p:nvCxnSpPr>
          <p:spPr>
            <a:xfrm rot="16200000" flipH="1">
              <a:off x="22364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/>
          </p:nvCxnSpPr>
          <p:spPr>
            <a:xfrm rot="16200000" flipH="1">
              <a:off x="17526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/>
          </p:nvCxnSpPr>
          <p:spPr>
            <a:xfrm rot="16200000" flipH="1">
              <a:off x="19812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/>
          </p:nvCxnSpPr>
          <p:spPr>
            <a:xfrm rot="5400000">
              <a:off x="3467100" y="3314701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/>
          </p:nvCxnSpPr>
          <p:spPr>
            <a:xfrm rot="16200000" flipH="1">
              <a:off x="3467099" y="3314701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 rot="5400000">
              <a:off x="4038600" y="3429001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 rot="16200000" flipH="1">
              <a:off x="3886200" y="3200401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 rot="5400000">
              <a:off x="4000501" y="3238501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 rot="16200000" flipH="1">
              <a:off x="4572000" y="3200401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 rot="16200000" flipH="1">
              <a:off x="3733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rot="5400000">
              <a:off x="36195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 rot="16200000" flipH="1">
              <a:off x="4214813" y="3252788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/>
          </p:nvCxnSpPr>
          <p:spPr>
            <a:xfrm rot="16200000" flipH="1">
              <a:off x="47510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 flipH="1">
              <a:off x="43434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 flipH="1">
              <a:off x="4572000" y="3352801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/>
          </p:nvCxnSpPr>
          <p:spPr>
            <a:xfrm rot="16200000" flipH="1">
              <a:off x="5257800" y="3352802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/>
          </p:nvCxnSpPr>
          <p:spPr>
            <a:xfrm rot="16200000" flipH="1">
              <a:off x="5067300" y="3238502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/>
          </p:nvCxnSpPr>
          <p:spPr>
            <a:xfrm rot="5400000">
              <a:off x="5219700" y="3238502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/>
          </p:nvCxnSpPr>
          <p:spPr>
            <a:xfrm rot="16200000" flipH="1">
              <a:off x="4876801" y="3352801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/>
          </p:nvCxnSpPr>
          <p:spPr>
            <a:xfrm rot="5400000">
              <a:off x="5527994" y="3318196"/>
              <a:ext cx="6888479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rot="5400000">
              <a:off x="4850130" y="3227072"/>
              <a:ext cx="6858000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/>
          </p:nvCxnSpPr>
          <p:spPr>
            <a:xfrm rot="16200000" flipH="1">
              <a:off x="4751070" y="3326132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/>
          </p:nvCxnSpPr>
          <p:spPr>
            <a:xfrm rot="5400000">
              <a:off x="5562599" y="3429001"/>
              <a:ext cx="685800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rot="5400000">
              <a:off x="2552700" y="3390900"/>
              <a:ext cx="6858000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/>
          </p:nvCxnSpPr>
          <p:spPr>
            <a:xfrm rot="16200000" flipH="1">
              <a:off x="3048000" y="3352800"/>
              <a:ext cx="6858000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/>
          </p:nvCxnSpPr>
          <p:spPr>
            <a:xfrm rot="16200000" flipH="1">
              <a:off x="3238500" y="3238500"/>
              <a:ext cx="6858000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/>
          </p:nvCxnSpPr>
          <p:spPr>
            <a:xfrm rot="5400000">
              <a:off x="2133600" y="3276600"/>
              <a:ext cx="6858000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rot="16200000" flipH="1">
              <a:off x="3148013" y="3252789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/>
          </p:nvCxnSpPr>
          <p:spPr>
            <a:xfrm rot="5400000">
              <a:off x="3771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/>
          </p:nvCxnSpPr>
          <p:spPr>
            <a:xfrm rot="5400000">
              <a:off x="4229100" y="2933700"/>
              <a:ext cx="6858000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/>
          </p:nvCxnSpPr>
          <p:spPr>
            <a:xfrm rot="16200000" flipH="1">
              <a:off x="1371600" y="3200403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13" name="Rectangle 112"/>
          <p:cNvSpPr/>
          <p:nvPr/>
        </p:nvSpPr>
        <p:spPr>
          <a:xfrm>
            <a:off x="0" y="1905000"/>
            <a:ext cx="4953000" cy="3124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0" y="2057400"/>
            <a:ext cx="4801394" cy="2820988"/>
            <a:chOff x="0" y="2057400"/>
            <a:chExt cx="4801394" cy="2820988"/>
          </a:xfrm>
        </p:grpSpPr>
        <p:cxnSp>
          <p:nvCxnSpPr>
            <p:cNvPr id="117" name="Straight Connector 116"/>
            <p:cNvCxnSpPr/>
            <p:nvPr/>
          </p:nvCxnSpPr>
          <p:spPr>
            <a:xfrm>
              <a:off x="0" y="20574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0" y="48768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5400000">
              <a:off x="3391694" y="3467100"/>
              <a:ext cx="2818606" cy="794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130425"/>
            <a:ext cx="4419600" cy="1600327"/>
          </a:xfrm>
        </p:spPr>
        <p:txBody>
          <a:bodyPr anchor="b">
            <a:normAutofit/>
          </a:bodyPr>
          <a:lstStyle>
            <a:lvl1pPr algn="l">
              <a:defRPr sz="3600" b="1" cap="none" spc="40" baseline="0">
                <a:ln w="13335" cmpd="sng">
                  <a:solidFill>
                    <a:schemeClr val="accent1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733800"/>
            <a:ext cx="4419600" cy="10668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2"/>
          <p:cNvGrpSpPr/>
          <p:nvPr/>
        </p:nvGrpSpPr>
        <p:grpSpPr>
          <a:xfrm>
            <a:off x="1" y="-30478"/>
            <a:ext cx="9067799" cy="4846320"/>
            <a:chOff x="1" y="-30477"/>
            <a:chExt cx="9067799" cy="4526277"/>
          </a:xfrm>
        </p:grpSpPr>
        <p:cxnSp>
          <p:nvCxnSpPr>
            <p:cNvPr id="8" name="Straight Connector 7"/>
            <p:cNvCxnSpPr/>
            <p:nvPr/>
          </p:nvCxnSpPr>
          <p:spPr>
            <a:xfrm rot="16200000" flipH="1">
              <a:off x="-2716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-4621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>
              <a:off x="-3097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-206236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H="1">
              <a:off x="-213856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-195465" y="1785212"/>
              <a:ext cx="4505731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6200000" flipH="1">
              <a:off x="-164326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-1528964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-95746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6200000" flipH="1">
              <a:off x="-194806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6200000" flipH="1">
              <a:off x="-652664" y="2166211"/>
              <a:ext cx="4505731" cy="152401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16200000" flipH="1">
              <a:off x="-16432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H="1">
              <a:off x="-1790700" y="2019300"/>
              <a:ext cx="4495800" cy="4572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>
              <a:off x="-55551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>
              <a:off x="340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5400000">
              <a:off x="26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-67933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6200000" flipH="1">
              <a:off x="-1467052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-77839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1860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6200000" flipH="1">
              <a:off x="-9574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16200000" flipH="1">
              <a:off x="22429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16200000" flipH="1">
              <a:off x="20524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>
              <a:off x="2204835" y="2051912"/>
              <a:ext cx="4505731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5400000">
              <a:off x="452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rot="16200000" flipH="1">
              <a:off x="37603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>
              <a:off x="1023735" y="2242139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16200000" flipH="1">
              <a:off x="871335" y="2013812"/>
              <a:ext cx="4505731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rot="5400000">
              <a:off x="985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155713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rot="16200000" flipH="1">
              <a:off x="5665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6200000" flipH="1">
              <a:off x="1861936" y="2166211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16200000" flipH="1">
              <a:off x="8713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rot="5400000">
              <a:off x="1474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>
              <a:off x="195909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25486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rot="5400000">
              <a:off x="27763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5400000">
              <a:off x="183526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16200000" flipH="1">
              <a:off x="1047548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rot="16200000" flipH="1">
              <a:off x="1736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6200000" flipH="1">
              <a:off x="1328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rot="16200000" flipH="1">
              <a:off x="1557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16200000" flipH="1">
              <a:off x="39193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rot="16200000" flipH="1">
              <a:off x="3271636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rot="5400000">
              <a:off x="38812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5400000">
              <a:off x="3004936" y="2090012"/>
              <a:ext cx="4505730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rot="16200000" flipH="1">
              <a:off x="22429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35383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382218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4225087" y="2090965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5400000">
              <a:off x="407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rot="5400000">
              <a:off x="356500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16200000" flipH="1">
              <a:off x="34126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rot="16200000" flipH="1">
              <a:off x="29287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16200000" flipH="1">
              <a:off x="3081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4643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rot="16200000" flipH="1">
              <a:off x="4643234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>
              <a:off x="5214735" y="2242140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16200000" flipH="1">
              <a:off x="506233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rot="5400000">
              <a:off x="5176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rot="16200000" flipH="1">
              <a:off x="57481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16200000" flipH="1">
              <a:off x="49099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>
              <a:off x="47956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16200000" flipH="1">
              <a:off x="53909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6200000" flipH="1">
              <a:off x="5927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16200000" flipH="1">
              <a:off x="5519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rot="16200000" flipH="1">
              <a:off x="5748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16200000" flipH="1">
              <a:off x="6433935" y="2166213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6200000" flipH="1">
              <a:off x="62434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rot="5400000">
              <a:off x="63958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rot="16200000" flipH="1">
              <a:off x="60529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>
              <a:off x="6709356" y="2136834"/>
              <a:ext cx="4525755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6026265" y="2040483"/>
              <a:ext cx="4505731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16200000" flipH="1">
              <a:off x="5927205" y="2139543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5400000">
              <a:off x="6738734" y="2242140"/>
              <a:ext cx="450573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5400000">
              <a:off x="3728835" y="2204312"/>
              <a:ext cx="4505731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16200000" flipH="1">
              <a:off x="4224135" y="2166212"/>
              <a:ext cx="4505731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16200000" flipH="1">
              <a:off x="4414635" y="2051912"/>
              <a:ext cx="4505731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rot="5400000">
              <a:off x="3309735" y="2090012"/>
              <a:ext cx="4505731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rot="16200000" flipH="1">
              <a:off x="43241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49480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rot="5400000">
              <a:off x="5405235" y="1747112"/>
              <a:ext cx="4505731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16200000" flipH="1">
              <a:off x="2547735" y="2013814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ctangle 93"/>
          <p:cNvSpPr/>
          <p:nvPr/>
        </p:nvSpPr>
        <p:spPr>
          <a:xfrm>
            <a:off x="0" y="4311168"/>
            <a:ext cx="9144000" cy="1905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96" name="Straight Connector 95"/>
          <p:cNvCxnSpPr/>
          <p:nvPr/>
        </p:nvCxnSpPr>
        <p:spPr>
          <a:xfrm>
            <a:off x="0" y="4387368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0" y="6138380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621364"/>
            <a:ext cx="8305800" cy="414649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5" name="Title 94"/>
          <p:cNvSpPr>
            <a:spLocks noGrp="1"/>
          </p:cNvSpPr>
          <p:nvPr>
            <p:ph type="title"/>
          </p:nvPr>
        </p:nvSpPr>
        <p:spPr>
          <a:xfrm>
            <a:off x="457200" y="4463568"/>
            <a:ext cx="8305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91" name="Footer Placeholder 9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2" name="Slide Number Placeholder 9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273050"/>
            <a:ext cx="5486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7" name="Rectangle 36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901952"/>
            <a:ext cx="2377440" cy="137160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tabLst>
                <a:tab pos="3830638" algn="l"/>
              </a:tabLst>
              <a:defRPr lang="en-US" sz="2600" b="1" kern="1200" cap="none" spc="20" baseline="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3552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381000"/>
            <a:ext cx="5562600" cy="5638800"/>
          </a:xfrm>
          <a:solidFill>
            <a:schemeClr val="bg2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3" name="Rectangle 32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1905000"/>
            <a:ext cx="2377440" cy="1371600"/>
          </a:xfrm>
        </p:spPr>
        <p:txBody>
          <a:bodyPr anchor="b">
            <a:normAutofit/>
          </a:bodyPr>
          <a:lstStyle>
            <a:lvl1pPr algn="l">
              <a:defRPr sz="2600" b="1" cap="none" spc="20" baseline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6600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89"/>
          <p:cNvSpPr/>
          <p:nvPr/>
        </p:nvSpPr>
        <p:spPr>
          <a:xfrm>
            <a:off x="149352" y="137160"/>
            <a:ext cx="8869680" cy="6583680"/>
          </a:xfrm>
          <a:prstGeom prst="rect">
            <a:avLst/>
          </a:prstGeom>
          <a:noFill/>
          <a:ln w="19050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27.09.2021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1123" y="6312408"/>
            <a:ext cx="34817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spcBef>
          <a:spcPct val="0"/>
        </a:spcBef>
        <a:buNone/>
        <a:tabLst>
          <a:tab pos="3830638" algn="l"/>
        </a:tabLst>
        <a:defRPr sz="3600" b="1" kern="1200" cap="none" spc="50">
          <a:ln w="13335" cmpd="sng">
            <a:solidFill>
              <a:schemeClr val="accent1">
                <a:lumMod val="50000"/>
              </a:schemeClr>
            </a:solidFill>
            <a:prstDash val="solid"/>
          </a:ln>
          <a:solidFill>
            <a:schemeClr val="accent6">
              <a:tint val="1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9999" y="1916832"/>
            <a:ext cx="8229600" cy="3168352"/>
          </a:xfrm>
        </p:spPr>
        <p:txBody>
          <a:bodyPr>
            <a:normAutofit/>
          </a:bodyPr>
          <a:lstStyle/>
          <a:p>
            <a:pPr algn="ctr"/>
            <a:r>
              <a:rPr lang="ru-RU" dirty="0" smtClean="0"/>
              <a:t>Презентация к уроку по литературе </a:t>
            </a:r>
            <a:r>
              <a:rPr lang="ru-RU" dirty="0" smtClean="0"/>
              <a:t>на тему: </a:t>
            </a:r>
            <a:r>
              <a:rPr lang="ru-RU" dirty="0" smtClean="0"/>
              <a:t>Алишер Навои.</a:t>
            </a:r>
            <a:br>
              <a:rPr lang="ru-RU" dirty="0" smtClean="0"/>
            </a:br>
            <a:r>
              <a:rPr lang="ru-RU" dirty="0" smtClean="0"/>
              <a:t>Смятение праведных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4" name="Shopen-Vesenniy-val_s(mp3-blog.info)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070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917848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ru-RU" sz="2800" dirty="0" smtClean="0"/>
              <a:t>Непосредственным толчком к созданию «</a:t>
            </a:r>
            <a:r>
              <a:rPr lang="ru-RU" sz="2800" dirty="0" err="1" smtClean="0"/>
              <a:t>Пятерицы</a:t>
            </a:r>
            <a:r>
              <a:rPr lang="ru-RU" sz="2800" dirty="0" smtClean="0"/>
              <a:t>» послужили беседы Навои с его учителем и наставником поэтом </a:t>
            </a:r>
            <a:r>
              <a:rPr lang="ru-RU" sz="2800" dirty="0" err="1" smtClean="0"/>
              <a:t>Абдурахманом</a:t>
            </a:r>
            <a:r>
              <a:rPr lang="ru-RU" sz="2800" dirty="0" smtClean="0"/>
              <a:t> </a:t>
            </a:r>
            <a:r>
              <a:rPr lang="ru-RU" sz="2800" dirty="0" err="1" smtClean="0"/>
              <a:t>Джами</a:t>
            </a:r>
            <a:r>
              <a:rPr lang="ru-RU" sz="2800" dirty="0" smtClean="0"/>
              <a:t>.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060848"/>
            <a:ext cx="6552728" cy="455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616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wheel spokes="1"/>
      </p:transition>
    </mc:Choice>
    <mc:Fallback xmlns="">
      <p:transition spd="slow">
        <p:wheel spokes="1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3608" y="188640"/>
            <a:ext cx="7128792" cy="1143000"/>
          </a:xfrm>
        </p:spPr>
        <p:txBody>
          <a:bodyPr>
            <a:normAutofit/>
          </a:bodyPr>
          <a:lstStyle/>
          <a:p>
            <a:pPr algn="ctr"/>
            <a:r>
              <a:rPr lang="ru-RU" sz="4800" dirty="0" err="1" smtClean="0"/>
              <a:t>Пятерица</a:t>
            </a:r>
            <a:endParaRPr lang="ru-RU" sz="4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556792"/>
            <a:ext cx="4032448" cy="4752528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5136976" y="1732453"/>
            <a:ext cx="28803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Вершина творчества Навои — знаменитая «</a:t>
            </a:r>
            <a:r>
              <a:rPr lang="ru-RU" sz="2000" dirty="0" err="1"/>
              <a:t>Пятерица</a:t>
            </a:r>
            <a:r>
              <a:rPr lang="ru-RU" sz="2000" dirty="0"/>
              <a:t>», включающая в себя пять эпических поэм: дидактическую «Смятение праведных» (1483) и сюжетные героические (</a:t>
            </a:r>
            <a:r>
              <a:rPr lang="ru-RU" sz="2000" dirty="0" err="1"/>
              <a:t>дастаны</a:t>
            </a:r>
            <a:r>
              <a:rPr lang="ru-RU" sz="2000" dirty="0"/>
              <a:t>) «</a:t>
            </a:r>
            <a:r>
              <a:rPr lang="ru-RU" sz="2000" dirty="0" err="1"/>
              <a:t>Лейли</a:t>
            </a:r>
            <a:r>
              <a:rPr lang="ru-RU" sz="2000" dirty="0"/>
              <a:t> и </a:t>
            </a:r>
            <a:r>
              <a:rPr lang="ru-RU" sz="2000" dirty="0" err="1"/>
              <a:t>Меджнун</a:t>
            </a:r>
            <a:r>
              <a:rPr lang="ru-RU" sz="2000" dirty="0"/>
              <a:t>» (1484), «Фархад и Ширин» (1484), «Семь планет» (1484), «Стена Искандера» (1485).</a:t>
            </a:r>
          </a:p>
        </p:txBody>
      </p:sp>
    </p:spTree>
    <p:extLst>
      <p:ext uri="{BB962C8B-B14F-4D97-AF65-F5344CB8AC3E}">
        <p14:creationId xmlns:p14="http://schemas.microsoft.com/office/powerpoint/2010/main" val="97886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15616" y="332656"/>
            <a:ext cx="6347048" cy="724942"/>
          </a:xfrm>
        </p:spPr>
        <p:txBody>
          <a:bodyPr>
            <a:normAutofit/>
          </a:bodyPr>
          <a:lstStyle/>
          <a:p>
            <a:r>
              <a:rPr lang="ru-RU" dirty="0" smtClean="0"/>
              <a:t>Смятение   праведных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464220"/>
            <a:ext cx="5112568" cy="4988537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5436096" y="1725216"/>
            <a:ext cx="354069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«Смятение праведных» — первая поэма цикла, произведение дидактико-философского толка. В ней разрабатываются мотивы поэмы Низами «Сокровищница тайн». Она состоит из 64 глав, в которых затрагиваются вопросы религии, морали и нравственности. В поэме обличаются феодальные распри, жестокость государственных вельмож, произвол беков, лицемерие шейхов. Поэт страстно утверждает идеалы справедливости.</a:t>
            </a:r>
          </a:p>
        </p:txBody>
      </p:sp>
    </p:spTree>
    <p:extLst>
      <p:ext uri="{BB962C8B-B14F-4D97-AF65-F5344CB8AC3E}">
        <p14:creationId xmlns:p14="http://schemas.microsoft.com/office/powerpoint/2010/main" val="69489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198" y="2606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sz="1800" b="1" dirty="0">
                <a:latin typeface="+mn-lt"/>
              </a:rPr>
              <a:t/>
            </a:r>
            <a:br>
              <a:rPr lang="ru-RU" sz="1800" b="1" dirty="0">
                <a:latin typeface="+mn-lt"/>
              </a:rPr>
            </a:br>
            <a:r>
              <a:rPr lang="ru-RU" sz="2800" b="1" dirty="0">
                <a:latin typeface="+mn-lt"/>
                <a:cs typeface="Times New Roman" pitchFamily="18" charset="0"/>
              </a:rPr>
              <a:t>«Фархад и Ширин» — героико-романтическая поэма на старый сюжет о любви богатыря Фархада к армянской красавице </a:t>
            </a:r>
            <a:r>
              <a:rPr lang="ru-RU" sz="2800" b="1" dirty="0" smtClean="0">
                <a:latin typeface="+mn-lt"/>
                <a:cs typeface="Times New Roman" pitchFamily="18" charset="0"/>
              </a:rPr>
              <a:t>Ширин</a:t>
            </a:r>
            <a:r>
              <a:rPr lang="ru-RU" sz="2800" b="1" dirty="0">
                <a:latin typeface="+mn-lt"/>
                <a:cs typeface="Times New Roman" pitchFamily="18" charset="0"/>
              </a:rPr>
              <a:t>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6" y="1552228"/>
            <a:ext cx="8582025" cy="530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164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32656"/>
            <a:ext cx="8064896" cy="626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35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3204" y="255784"/>
            <a:ext cx="8229600" cy="2093094"/>
          </a:xfrm>
        </p:spPr>
        <p:txBody>
          <a:bodyPr>
            <a:noAutofit/>
          </a:bodyPr>
          <a:lstStyle/>
          <a:p>
            <a:r>
              <a:rPr lang="ru-RU" sz="2800" dirty="0">
                <a:latin typeface="+mn-lt"/>
                <a:cs typeface="Times New Roman" pitchFamily="18" charset="0"/>
              </a:rPr>
              <a:t>«Семь планет» — поэма, объединяющая общей рамкой семь сказочных новелл. В иносказательной форме поэма критикует окружение Алишера Навои, правителей </a:t>
            </a:r>
            <a:r>
              <a:rPr lang="ru-RU" sz="2800" dirty="0" smtClean="0">
                <a:latin typeface="+mn-lt"/>
                <a:cs typeface="Times New Roman" pitchFamily="18" charset="0"/>
              </a:rPr>
              <a:t>, </a:t>
            </a:r>
            <a:r>
              <a:rPr lang="ru-RU" sz="2800" dirty="0">
                <a:latin typeface="+mn-lt"/>
                <a:cs typeface="Times New Roman" pitchFamily="18" charset="0"/>
              </a:rPr>
              <a:t>Султан-Хусейна и его придворных.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348878"/>
            <a:ext cx="6408712" cy="4301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06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47664" y="918050"/>
            <a:ext cx="6400800" cy="685800"/>
          </a:xfrm>
        </p:spPr>
        <p:txBody>
          <a:bodyPr>
            <a:noAutofit/>
          </a:bodyPr>
          <a:lstStyle/>
          <a:p>
            <a:r>
              <a:rPr lang="ru-RU" sz="4400" dirty="0" smtClean="0">
                <a:latin typeface="+mn-lt"/>
                <a:cs typeface="Times New Roman" pitchFamily="18" charset="0"/>
              </a:rPr>
              <a:t>Стена   Искандера</a:t>
            </a:r>
            <a:endParaRPr lang="ru-RU" sz="4400" dirty="0">
              <a:latin typeface="+mn-lt"/>
              <a:cs typeface="Times New Roman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844824"/>
            <a:ext cx="4090899" cy="39389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5076056" y="1628800"/>
            <a:ext cx="396044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2400" dirty="0">
                <a:cs typeface="Times New Roman" pitchFamily="18" charset="0"/>
              </a:rPr>
              <a:t>Стена Искандера» — последняя поэма цикла, написанная на распространённый полуфантастический сюжет о жизни идеального справедливого правителя-мудреца Искандера (под этим именем на Востоке известен Александр Македонский).</a:t>
            </a:r>
          </a:p>
        </p:txBody>
      </p:sp>
    </p:spTree>
    <p:extLst>
      <p:ext uri="{BB962C8B-B14F-4D97-AF65-F5344CB8AC3E}">
        <p14:creationId xmlns:p14="http://schemas.microsoft.com/office/powerpoint/2010/main" val="150737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4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60" y="231506"/>
            <a:ext cx="4131704" cy="6387614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5076056" y="1412776"/>
            <a:ext cx="326723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cs typeface="Times New Roman" pitchFamily="18" charset="0"/>
              </a:rPr>
              <a:t>Лирическое наследие поэта огромно. Известно </a:t>
            </a:r>
            <a:r>
              <a:rPr lang="ru-RU" sz="2800" dirty="0" smtClean="0">
                <a:cs typeface="Times New Roman" pitchFamily="18" charset="0"/>
              </a:rPr>
              <a:t>3150 </a:t>
            </a:r>
            <a:r>
              <a:rPr lang="ru-RU" sz="2800" dirty="0">
                <a:cs typeface="Times New Roman" pitchFamily="18" charset="0"/>
              </a:rPr>
              <a:t>его произведений в жанре газели, включенных в диваны на чагатайском языке и фарси.</a:t>
            </a:r>
          </a:p>
        </p:txBody>
      </p:sp>
    </p:spTree>
    <p:extLst>
      <p:ext uri="{BB962C8B-B14F-4D97-AF65-F5344CB8AC3E}">
        <p14:creationId xmlns:p14="http://schemas.microsoft.com/office/powerpoint/2010/main" val="262434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23928" y="2044502"/>
            <a:ext cx="4906888" cy="2808312"/>
          </a:xfrm>
        </p:spPr>
        <p:txBody>
          <a:bodyPr>
            <a:noAutofit/>
          </a:bodyPr>
          <a:lstStyle/>
          <a:p>
            <a:r>
              <a:rPr lang="ru-RU" sz="3200" dirty="0" smtClean="0">
                <a:latin typeface="+mn-lt"/>
                <a:cs typeface="Times New Roman" pitchFamily="18" charset="0"/>
              </a:rPr>
              <a:t>Творчество  великого поэта, просветителя и государственного</a:t>
            </a:r>
            <a:br>
              <a:rPr lang="ru-RU" sz="3200" dirty="0" smtClean="0">
                <a:latin typeface="+mn-lt"/>
                <a:cs typeface="Times New Roman" pitchFamily="18" charset="0"/>
              </a:rPr>
            </a:br>
            <a:r>
              <a:rPr lang="ru-RU" sz="3200" dirty="0" smtClean="0">
                <a:latin typeface="+mn-lt"/>
                <a:cs typeface="Times New Roman" pitchFamily="18" charset="0"/>
              </a:rPr>
              <a:t>деятеля-замечательный</a:t>
            </a:r>
            <a:br>
              <a:rPr lang="ru-RU" sz="3200" dirty="0" smtClean="0">
                <a:latin typeface="+mn-lt"/>
                <a:cs typeface="Times New Roman" pitchFamily="18" charset="0"/>
              </a:rPr>
            </a:br>
            <a:r>
              <a:rPr lang="ru-RU" sz="3200" dirty="0" smtClean="0">
                <a:latin typeface="+mn-lt"/>
                <a:cs typeface="Times New Roman" pitchFamily="18" charset="0"/>
              </a:rPr>
              <a:t>вклад узбекского народа в сокровищницу мировой культуры.</a:t>
            </a:r>
            <a:endParaRPr lang="ru-RU" sz="3200" dirty="0">
              <a:latin typeface="+mn-lt"/>
              <a:cs typeface="Times New Roman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476672"/>
            <a:ext cx="3168352" cy="594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45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Shopen-Vesenniy-val_s(mp3-blog.info)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7544" y="1166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58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2564904"/>
            <a:ext cx="8568952" cy="1080120"/>
          </a:xfrm>
        </p:spPr>
        <p:txBody>
          <a:bodyPr>
            <a:noAutofit/>
          </a:bodyPr>
          <a:lstStyle/>
          <a:p>
            <a:r>
              <a:rPr lang="ru-RU" sz="4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СПАСИБО  ЗА ВНИМАНИЕ</a:t>
            </a:r>
            <a:r>
              <a:rPr lang="ru-RU" sz="48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ru-RU" sz="4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706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4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7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4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8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5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13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cover/>
      </p:transition>
    </mc:Choice>
    <mc:Fallback xmlns="">
      <p:transition spd="slow">
        <p:cov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9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21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Паркет">
  <a:themeElements>
    <a:clrScheme name="Паркет">
      <a:dk1>
        <a:sysClr val="windowText" lastClr="000000"/>
      </a:dk1>
      <a:lt1>
        <a:sysClr val="window" lastClr="FFFFFF"/>
      </a:lt1>
      <a:dk2>
        <a:srgbClr val="1D3641"/>
      </a:dk2>
      <a:lt2>
        <a:srgbClr val="DFE6D0"/>
      </a:lt2>
      <a:accent1>
        <a:srgbClr val="759AA5"/>
      </a:accent1>
      <a:accent2>
        <a:srgbClr val="CFC60D"/>
      </a:accent2>
      <a:accent3>
        <a:srgbClr val="99987F"/>
      </a:accent3>
      <a:accent4>
        <a:srgbClr val="90AC97"/>
      </a:accent4>
      <a:accent5>
        <a:srgbClr val="FFAD1C"/>
      </a:accent5>
      <a:accent6>
        <a:srgbClr val="B9AB6F"/>
      </a:accent6>
      <a:hlink>
        <a:srgbClr val="66AACD"/>
      </a:hlink>
      <a:folHlink>
        <a:srgbClr val="809DB3"/>
      </a:folHlink>
    </a:clrScheme>
    <a:fontScheme name="Обычная">
      <a:maj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аркет">
      <a:fillStyleLst>
        <a:solidFill>
          <a:schemeClr val="phClr"/>
        </a:solidFill>
        <a:gradFill rotWithShape="1">
          <a:gsLst>
            <a:gs pos="0">
              <a:schemeClr val="phClr">
                <a:tint val="79000"/>
                <a:satMod val="180000"/>
              </a:schemeClr>
            </a:gs>
            <a:gs pos="65000">
              <a:schemeClr val="phClr">
                <a:tint val="52000"/>
                <a:satMod val="250000"/>
              </a:schemeClr>
            </a:gs>
            <a:gs pos="100000">
              <a:schemeClr val="phClr">
                <a:tint val="29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8700000"/>
            </a:lightRig>
          </a:scene3d>
          <a:sp3d contourW="12700" prstMaterial="dkEdge">
            <a:bevelT w="0" h="0" prst="relaxedInset"/>
            <a:contourClr>
              <a:schemeClr val="phClr">
                <a:shade val="65000"/>
                <a:satMod val="15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3200000"/>
            </a:lightRig>
          </a:scene3d>
          <a:sp3d prstMaterial="dkEdge">
            <a:bevelT w="63500" h="508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hade val="95000"/>
                <a:satMod val="200000"/>
              </a:schemeClr>
            </a:gs>
            <a:gs pos="53000">
              <a:schemeClr val="phClr">
                <a:shade val="60000"/>
                <a:satMod val="220000"/>
              </a:schemeClr>
            </a:gs>
            <a:gs pos="100000">
              <a:schemeClr val="phClr">
                <a:shade val="45000"/>
                <a:satMod val="22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3000"/>
                <a:shade val="97000"/>
                <a:satMod val="230000"/>
              </a:schemeClr>
            </a:gs>
            <a:gs pos="100000">
              <a:schemeClr val="phClr">
                <a:shade val="35000"/>
                <a:satMod val="250000"/>
              </a:schemeClr>
            </a:gs>
          </a:gsLst>
          <a:path path="circle">
            <a:fillToRect l="15000" t="50000" r="85000" b="6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Thatch</Template>
  <TotalTime>159</TotalTime>
  <Words>248</Words>
  <Application>Microsoft Office PowerPoint</Application>
  <PresentationFormat>Экран (4:3)</PresentationFormat>
  <Paragraphs>13</Paragraphs>
  <Slides>20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Arial</vt:lpstr>
      <vt:lpstr>Calibri</vt:lpstr>
      <vt:lpstr>Times New Roman</vt:lpstr>
      <vt:lpstr>Tw Cen MT</vt:lpstr>
      <vt:lpstr>Паркет</vt:lpstr>
      <vt:lpstr>Презентация к уроку по литературе на тему: Алишер Навои. Смятение праведных.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Непосредственным толчком к созданию «Пятерицы» послужили беседы Навои с его учителем и наставником поэтом Абдурахманом Джами.</vt:lpstr>
      <vt:lpstr>Пятерица</vt:lpstr>
      <vt:lpstr>Смятение   праведных</vt:lpstr>
      <vt:lpstr> «Фархад и Ширин» — героико-романтическая поэма на старый сюжет о любви богатыря Фархада к армянской красавице Ширин.</vt:lpstr>
      <vt:lpstr>Презентация PowerPoint</vt:lpstr>
      <vt:lpstr>«Семь планет» — поэма, объединяющая общей рамкой семь сказочных новелл. В иносказательной форме поэма критикует окружение Алишера Навои, правителей , Султан-Хусейна и его придворных.</vt:lpstr>
      <vt:lpstr>Стена   Искандера</vt:lpstr>
      <vt:lpstr>Презентация PowerPoint</vt:lpstr>
      <vt:lpstr>Презентация PowerPoint</vt:lpstr>
      <vt:lpstr>Творчество  великого поэта, просветителя и государственного деятеля-замечательный вклад узбекского народа в сокровищницу мировой культуры.</vt:lpstr>
      <vt:lpstr>СПАСИБО  ЗА ВНИМАНИЕ.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Xumoyun</dc:creator>
  <cp:lastModifiedBy>Admin</cp:lastModifiedBy>
  <cp:revision>17</cp:revision>
  <dcterms:created xsi:type="dcterms:W3CDTF">2017-03-15T14:30:12Z</dcterms:created>
  <dcterms:modified xsi:type="dcterms:W3CDTF">2021-09-27T05:31:37Z</dcterms:modified>
</cp:coreProperties>
</file>

<file path=docProps/thumbnail.jpeg>
</file>